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Comfortaa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22" Type="http://schemas.openxmlformats.org/officeDocument/2006/relationships/font" Target="fonts/Comfortaa-bold.fntdata"/><Relationship Id="rId10" Type="http://schemas.openxmlformats.org/officeDocument/2006/relationships/slide" Target="slides/slide5.xml"/><Relationship Id="rId21" Type="http://schemas.openxmlformats.org/officeDocument/2006/relationships/font" Target="fonts/Comfortaa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aa0f9308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aa0f9308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aa0f930824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aa0f930824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aa0f930824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aa0f930824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aa0f930824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aa0f930824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aa0f93082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aa0f93082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aa0f930824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aa0f930824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aa0f930824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aa0f930824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aa0f930824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aa0f930824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aa0f930824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aa0f930824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aa0f930824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aa0f930824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aa0f930824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aa0f930824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png"/><Relationship Id="rId10" Type="http://schemas.openxmlformats.org/officeDocument/2006/relationships/image" Target="../media/image32.jpg"/><Relationship Id="rId13" Type="http://schemas.openxmlformats.org/officeDocument/2006/relationships/image" Target="../media/image9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8.png"/><Relationship Id="rId7" Type="http://schemas.openxmlformats.org/officeDocument/2006/relationships/image" Target="../media/image3.jpg"/><Relationship Id="rId8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0.jpg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28.png"/><Relationship Id="rId6" Type="http://schemas.openxmlformats.org/officeDocument/2006/relationships/image" Target="../media/image5.png"/><Relationship Id="rId7" Type="http://schemas.openxmlformats.org/officeDocument/2006/relationships/image" Target="../media/image19.png"/><Relationship Id="rId8" Type="http://schemas.openxmlformats.org/officeDocument/2006/relationships/image" Target="../media/image2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894600" y="4306450"/>
            <a:ext cx="1742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3F3F3"/>
                </a:solidFill>
              </a:rPr>
              <a:t>BIRDIE</a:t>
            </a:r>
            <a:endParaRPr b="1" sz="30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250" y="33450"/>
            <a:ext cx="7245525" cy="501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775" y="107688"/>
            <a:ext cx="7114450" cy="492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5238" y="648000"/>
            <a:ext cx="1440000" cy="701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0113" y="781850"/>
            <a:ext cx="1171575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1425" y="3248239"/>
            <a:ext cx="1080000" cy="10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9440" y="2500975"/>
            <a:ext cx="1440000" cy="987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75888" y="1516263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55250" y="1455500"/>
            <a:ext cx="1080000" cy="1167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52063" y="3282737"/>
            <a:ext cx="1080001" cy="9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19450" y="714275"/>
            <a:ext cx="144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/>
          <p:nvPr/>
        </p:nvSpPr>
        <p:spPr>
          <a:xfrm>
            <a:off x="6018488" y="4494275"/>
            <a:ext cx="2999100" cy="496500"/>
          </a:xfrm>
          <a:prstGeom prst="chevron">
            <a:avLst>
              <a:gd fmla="val 50000" name="adj"/>
            </a:avLst>
          </a:prstGeom>
          <a:solidFill>
            <a:srgbClr val="76A5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Decisions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103000" y="4494275"/>
            <a:ext cx="3048600" cy="496800"/>
          </a:xfrm>
          <a:prstGeom prst="homePlate">
            <a:avLst>
              <a:gd fmla="val 50000" name="adj"/>
            </a:avLst>
          </a:pr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3042000" y="4494075"/>
            <a:ext cx="3079500" cy="496800"/>
          </a:xfrm>
          <a:prstGeom prst="chevron">
            <a:avLst>
              <a:gd fmla="val 50000" name="adj"/>
            </a:avLst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Indicators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83450" y="782025"/>
            <a:ext cx="1620000" cy="110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10900" y="3482225"/>
            <a:ext cx="720000" cy="859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53462" y="2644025"/>
            <a:ext cx="1080000" cy="6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/>
          <p:nvPr/>
        </p:nvSpPr>
        <p:spPr>
          <a:xfrm>
            <a:off x="3141750" y="2709162"/>
            <a:ext cx="2880000" cy="360000"/>
          </a:xfrm>
          <a:prstGeom prst="chevron">
            <a:avLst>
              <a:gd fmla="val 0" name="adj"/>
            </a:avLst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National and local reporting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" name="Google Shape;75;p14"/>
          <p:cNvSpPr/>
          <p:nvPr/>
        </p:nvSpPr>
        <p:spPr>
          <a:xfrm>
            <a:off x="3321750" y="215406"/>
            <a:ext cx="2520000" cy="360000"/>
          </a:xfrm>
          <a:prstGeom prst="chevron">
            <a:avLst>
              <a:gd fmla="val 1580" name="adj"/>
            </a:avLst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International agreements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367300" y="215406"/>
            <a:ext cx="2520000" cy="360000"/>
          </a:xfrm>
          <a:prstGeom prst="homePlate">
            <a:avLst>
              <a:gd fmla="val 0" name="adj"/>
            </a:avLst>
          </a:pr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Research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6258038" y="215406"/>
            <a:ext cx="2520000" cy="360000"/>
          </a:xfrm>
          <a:prstGeom prst="chevron">
            <a:avLst>
              <a:gd fmla="val 0" name="adj"/>
            </a:avLst>
          </a:prstGeom>
          <a:solidFill>
            <a:srgbClr val="76A5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Site management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4"/>
          <p:cNvSpPr/>
          <p:nvPr/>
        </p:nvSpPr>
        <p:spPr>
          <a:xfrm>
            <a:off x="6258038" y="1975775"/>
            <a:ext cx="2520000" cy="360000"/>
          </a:xfrm>
          <a:prstGeom prst="chevron">
            <a:avLst>
              <a:gd fmla="val 0" name="adj"/>
            </a:avLst>
          </a:prstGeom>
          <a:solidFill>
            <a:srgbClr val="76A5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Policy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4"/>
          <p:cNvSpPr/>
          <p:nvPr/>
        </p:nvSpPr>
        <p:spPr>
          <a:xfrm>
            <a:off x="6078038" y="3699750"/>
            <a:ext cx="2880000" cy="360000"/>
          </a:xfrm>
          <a:prstGeom prst="chevron">
            <a:avLst>
              <a:gd fmla="val 0" name="adj"/>
            </a:avLst>
          </a:prstGeom>
          <a:solidFill>
            <a:srgbClr val="76A5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capture and recreation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" name="Google Shape;80;p14"/>
          <p:cNvSpPr/>
          <p:nvPr/>
        </p:nvSpPr>
        <p:spPr>
          <a:xfrm>
            <a:off x="367300" y="2144113"/>
            <a:ext cx="2520000" cy="360000"/>
          </a:xfrm>
          <a:prstGeom prst="homePlate">
            <a:avLst>
              <a:gd fmla="val 0" name="adj"/>
            </a:avLst>
          </a:pr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Citizen science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B5961"/>
                </a:solidFill>
                <a:latin typeface="Comfortaa"/>
                <a:ea typeface="Comfortaa"/>
                <a:cs typeface="Comfortaa"/>
                <a:sym typeface="Comfortaa"/>
              </a:rPr>
              <a:t>Southern African Bird Atlas Project</a:t>
            </a:r>
            <a:endParaRPr b="1">
              <a:solidFill>
                <a:srgbClr val="0B596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 b="0" l="159" r="169" t="0"/>
          <a:stretch/>
        </p:blipFill>
        <p:spPr>
          <a:xfrm>
            <a:off x="3963380" y="943825"/>
            <a:ext cx="4746245" cy="367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9401" y="560525"/>
            <a:ext cx="1554025" cy="15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1422500" y="1228800"/>
            <a:ext cx="34740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2007-ongoing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Detection/non-detection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~17.6 million records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14061 of 16708 pentads (5’ x 5’)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950" y="2571739"/>
            <a:ext cx="4480560" cy="207396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650" y="1228800"/>
            <a:ext cx="945125" cy="11318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2" name="Google Shape;92;p15"/>
          <p:cNvSpPr txBox="1"/>
          <p:nvPr/>
        </p:nvSpPr>
        <p:spPr>
          <a:xfrm rot="-1201426">
            <a:off x="2941174" y="3814352"/>
            <a:ext cx="2275343" cy="55423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</a:rPr>
              <a:t>Now also in R!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https://github.com/AfricaBirdData/ABAP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B5961"/>
                </a:solidFill>
                <a:latin typeface="Comfortaa"/>
                <a:ea typeface="Comfortaa"/>
                <a:cs typeface="Comfortaa"/>
                <a:sym typeface="Comfortaa"/>
              </a:rPr>
              <a:t>Coordinated Waterbird Counts</a:t>
            </a:r>
            <a:endParaRPr b="1">
              <a:solidFill>
                <a:srgbClr val="0B596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1683825" y="925200"/>
            <a:ext cx="22452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1992-ongoing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Abundance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~347,000 records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739 sites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9" name="Google Shape;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3525"/>
            <a:ext cx="1481775" cy="95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143675"/>
            <a:ext cx="5269554" cy="2660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1182" y="749825"/>
            <a:ext cx="2441518" cy="18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1650" y="2495543"/>
            <a:ext cx="3230648" cy="24955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16"/>
          <p:cNvCxnSpPr/>
          <p:nvPr/>
        </p:nvCxnSpPr>
        <p:spPr>
          <a:xfrm>
            <a:off x="7172450" y="2665325"/>
            <a:ext cx="104700" cy="306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" name="Google Shape;10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6"/>
          <p:cNvSpPr txBox="1"/>
          <p:nvPr/>
        </p:nvSpPr>
        <p:spPr>
          <a:xfrm rot="-1201426">
            <a:off x="3351024" y="3771952"/>
            <a:ext cx="2275343" cy="55423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</a:rPr>
              <a:t>Now also in R!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https://github.com/AfricaBirdData/CWAC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B5961"/>
                </a:solidFill>
                <a:latin typeface="Comfortaa"/>
                <a:ea typeface="Comfortaa"/>
                <a:cs typeface="Comfortaa"/>
                <a:sym typeface="Comfortaa"/>
              </a:rPr>
              <a:t>Supporting information</a:t>
            </a:r>
            <a:endParaRPr b="1">
              <a:solidFill>
                <a:srgbClr val="0B596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6400" y="1322525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4200" y="1322525"/>
            <a:ext cx="22896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9000" y="3250500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3742" y="3333750"/>
            <a:ext cx="2105317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9825" y="1593225"/>
            <a:ext cx="2160000" cy="455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6450" y="3250373"/>
            <a:ext cx="2386751" cy="777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/>
          <p:nvPr/>
        </p:nvSpPr>
        <p:spPr>
          <a:xfrm>
            <a:off x="3237300" y="936775"/>
            <a:ext cx="206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TerraClimate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5824700" y="936775"/>
            <a:ext cx="206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JRC surface water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3237300" y="2876550"/>
            <a:ext cx="206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MODIS veg. indices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5824700" y="2876550"/>
            <a:ext cx="206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Wetland inventory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B5961"/>
                </a:solidFill>
                <a:latin typeface="Comfortaa"/>
                <a:ea typeface="Comfortaa"/>
                <a:cs typeface="Comfortaa"/>
                <a:sym typeface="Comfortaa"/>
              </a:rPr>
              <a:t>Species distribution</a:t>
            </a:r>
            <a:endParaRPr b="1">
              <a:solidFill>
                <a:srgbClr val="0B596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311700" y="1152475"/>
            <a:ext cx="413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Occupancy models for ABAP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Bayesian framework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Occupancy per pentad, year and species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Derived indicators: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Area of occupancy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Extent occurrence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…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5525" y="445025"/>
            <a:ext cx="4698476" cy="469847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4743450" y="1043000"/>
            <a:ext cx="1790700" cy="14280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8"/>
          <p:cNvSpPr/>
          <p:nvPr/>
        </p:nvSpPr>
        <p:spPr>
          <a:xfrm>
            <a:off x="6600825" y="1043000"/>
            <a:ext cx="1790700" cy="14280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8"/>
          <p:cNvSpPr/>
          <p:nvPr/>
        </p:nvSpPr>
        <p:spPr>
          <a:xfrm>
            <a:off x="4743450" y="2842500"/>
            <a:ext cx="1790700" cy="14280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8"/>
          <p:cNvSpPr/>
          <p:nvPr/>
        </p:nvSpPr>
        <p:spPr>
          <a:xfrm>
            <a:off x="6600825" y="2842500"/>
            <a:ext cx="1790700" cy="14280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8"/>
          <p:cNvSpPr txBox="1"/>
          <p:nvPr/>
        </p:nvSpPr>
        <p:spPr>
          <a:xfrm>
            <a:off x="4950600" y="960500"/>
            <a:ext cx="137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Estimate</a:t>
            </a:r>
            <a:endParaRPr sz="800"/>
          </a:p>
        </p:txBody>
      </p:sp>
      <p:sp>
        <p:nvSpPr>
          <p:cNvPr id="134" name="Google Shape;134;p18"/>
          <p:cNvSpPr txBox="1"/>
          <p:nvPr/>
        </p:nvSpPr>
        <p:spPr>
          <a:xfrm>
            <a:off x="6807975" y="960500"/>
            <a:ext cx="137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Lower bound</a:t>
            </a:r>
            <a:endParaRPr sz="800"/>
          </a:p>
        </p:txBody>
      </p:sp>
      <p:sp>
        <p:nvSpPr>
          <p:cNvPr id="135" name="Google Shape;135;p18"/>
          <p:cNvSpPr txBox="1"/>
          <p:nvPr/>
        </p:nvSpPr>
        <p:spPr>
          <a:xfrm>
            <a:off x="4950600" y="2760000"/>
            <a:ext cx="137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Median</a:t>
            </a:r>
            <a:endParaRPr sz="800"/>
          </a:p>
        </p:txBody>
      </p:sp>
      <p:sp>
        <p:nvSpPr>
          <p:cNvPr id="136" name="Google Shape;136;p18"/>
          <p:cNvSpPr txBox="1"/>
          <p:nvPr/>
        </p:nvSpPr>
        <p:spPr>
          <a:xfrm>
            <a:off x="6807975" y="2760000"/>
            <a:ext cx="137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Upper bound</a:t>
            </a:r>
            <a:endParaRPr sz="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B5961"/>
                </a:solidFill>
                <a:latin typeface="Comfortaa"/>
                <a:ea typeface="Comfortaa"/>
                <a:cs typeface="Comfortaa"/>
                <a:sym typeface="Comfortaa"/>
              </a:rPr>
              <a:t>Species abundance</a:t>
            </a:r>
            <a:endParaRPr b="1">
              <a:solidFill>
                <a:srgbClr val="0B596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2" name="Google Shape;142;p19"/>
          <p:cNvSpPr txBox="1"/>
          <p:nvPr>
            <p:ph idx="1" type="body"/>
          </p:nvPr>
        </p:nvSpPr>
        <p:spPr>
          <a:xfrm>
            <a:off x="311700" y="910050"/>
            <a:ext cx="4260300" cy="1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State-space model for CWAC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Bayesian framework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Species- and site- specific models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Aggregate results to obtain abundance at larger scales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724000"/>
            <a:ext cx="4018445" cy="197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 txBox="1"/>
          <p:nvPr/>
        </p:nvSpPr>
        <p:spPr>
          <a:xfrm>
            <a:off x="311700" y="4761850"/>
            <a:ext cx="3744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Barshep </a:t>
            </a:r>
            <a:r>
              <a:rPr i="1" lang="en-GB" sz="1300"/>
              <a:t>et al</a:t>
            </a:r>
            <a:r>
              <a:rPr lang="en-GB" sz="1300"/>
              <a:t>. 2017, Global Eco. and Con. 12</a:t>
            </a:r>
            <a:endParaRPr sz="1300"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0175" y="772775"/>
            <a:ext cx="4557624" cy="370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5325" y="152400"/>
            <a:ext cx="4310040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 txBox="1"/>
          <p:nvPr/>
        </p:nvSpPr>
        <p:spPr>
          <a:xfrm>
            <a:off x="484800" y="595675"/>
            <a:ext cx="12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Data server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" name="Google Shape;153;p20"/>
          <p:cNvSpPr txBox="1"/>
          <p:nvPr/>
        </p:nvSpPr>
        <p:spPr>
          <a:xfrm>
            <a:off x="484800" y="1764600"/>
            <a:ext cx="115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Analysis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484800" y="2933525"/>
            <a:ext cx="140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Presentation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484800" y="4265075"/>
            <a:ext cx="115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Decisions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6" name="Google Shape;156;p20"/>
          <p:cNvCxnSpPr/>
          <p:nvPr/>
        </p:nvCxnSpPr>
        <p:spPr>
          <a:xfrm>
            <a:off x="1682581" y="795775"/>
            <a:ext cx="845400" cy="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" name="Google Shape;157;p20"/>
          <p:cNvCxnSpPr/>
          <p:nvPr/>
        </p:nvCxnSpPr>
        <p:spPr>
          <a:xfrm>
            <a:off x="1641931" y="1964700"/>
            <a:ext cx="926700" cy="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" name="Google Shape;158;p20"/>
          <p:cNvCxnSpPr/>
          <p:nvPr/>
        </p:nvCxnSpPr>
        <p:spPr>
          <a:xfrm>
            <a:off x="1641931" y="3137088"/>
            <a:ext cx="926700" cy="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9" name="Google Shape;159;p20"/>
          <p:cNvCxnSpPr/>
          <p:nvPr/>
        </p:nvCxnSpPr>
        <p:spPr>
          <a:xfrm>
            <a:off x="1641931" y="4463525"/>
            <a:ext cx="926700" cy="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0" name="Google Shape;160;p20"/>
          <p:cNvSpPr txBox="1"/>
          <p:nvPr/>
        </p:nvSpPr>
        <p:spPr>
          <a:xfrm>
            <a:off x="7808675" y="2371650"/>
            <a:ext cx="115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Support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1" name="Google Shape;161;p20"/>
          <p:cNvCxnSpPr>
            <a:stCxn id="160" idx="1"/>
          </p:cNvCxnSpPr>
          <p:nvPr/>
        </p:nvCxnSpPr>
        <p:spPr>
          <a:xfrm rot="10800000">
            <a:off x="7046375" y="1835850"/>
            <a:ext cx="762300" cy="735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" name="Google Shape;162;p20"/>
          <p:cNvCxnSpPr>
            <a:stCxn id="160" idx="1"/>
            <a:endCxn id="151" idx="3"/>
          </p:cNvCxnSpPr>
          <p:nvPr/>
        </p:nvCxnSpPr>
        <p:spPr>
          <a:xfrm rot="10800000">
            <a:off x="6975275" y="2571750"/>
            <a:ext cx="833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" name="Google Shape;163;p20"/>
          <p:cNvCxnSpPr>
            <a:stCxn id="160" idx="1"/>
          </p:cNvCxnSpPr>
          <p:nvPr/>
        </p:nvCxnSpPr>
        <p:spPr>
          <a:xfrm flipH="1">
            <a:off x="7036175" y="2571750"/>
            <a:ext cx="772500" cy="931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52400"/>
            <a:ext cx="699659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